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oppins" pitchFamily="2" charset="77"/>
      <p:regular r:id="rId12"/>
      <p:bold r:id="rId13"/>
      <p:italic r:id="rId14"/>
      <p:boldItalic r:id="rId15"/>
    </p:embeddedFont>
    <p:embeddedFont>
      <p:font typeface="Poppins Bold" pitchFamily="2" charset="77"/>
      <p:regular r:id="rId16"/>
      <p:bold r:id="rId17"/>
    </p:embeddedFont>
    <p:embeddedFont>
      <p:font typeface="Quicksand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58" autoAdjust="0"/>
  </p:normalViewPr>
  <p:slideViewPr>
    <p:cSldViewPr>
      <p:cViewPr varScale="1">
        <p:scale>
          <a:sx n="77" d="100"/>
          <a:sy n="77" d="100"/>
        </p:scale>
        <p:origin x="8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0592402" cy="125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CROSS VALIDATION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CROSS VALIDATION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501306" y="1281262"/>
            <a:ext cx="3422103" cy="2963387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r="-1498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01306" y="4649545"/>
            <a:ext cx="3422103" cy="2963387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r="-1498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18137" y="6472483"/>
            <a:ext cx="3422103" cy="2963387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987" r="-1498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4000" y="2482215"/>
            <a:ext cx="15558179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Just to make the process more confusing!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4000" y="3527780"/>
            <a:ext cx="8707198" cy="681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Currently we've learnt that the train-test split is performed in a random way. 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But are we leaving information on the table? How do we know a super representative point is being placed in the test dataset thus not allowing our algorithm to "learn"?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This is where Cross Validation comes in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Cros Validation is the process of performing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several different test-train splits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CROSS VALIDATION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2522999"/>
            <a:ext cx="7620000" cy="786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Currently we've learnt that the train-test split is performed in a random way. 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But are we leaving information on the table? How do we know a super representative point is being placed in the test dataset thus not allowing our algorithm to "learn"?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This is where Cross Validation comes in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Cros Validation is the process of performing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several different test-train splits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507951" y="2599199"/>
            <a:ext cx="8295299" cy="5745784"/>
            <a:chOff x="0" y="0"/>
            <a:chExt cx="11545667" cy="79971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45697" cy="7997190"/>
            </a:xfrm>
            <a:custGeom>
              <a:avLst/>
              <a:gdLst/>
              <a:ahLst/>
              <a:cxnLst/>
              <a:rect l="l" t="t" r="r" b="b"/>
              <a:pathLst>
                <a:path w="11545697" h="7997190">
                  <a:moveTo>
                    <a:pt x="0" y="0"/>
                  </a:moveTo>
                  <a:lnTo>
                    <a:pt x="11545697" y="0"/>
                  </a:lnTo>
                  <a:lnTo>
                    <a:pt x="11545697" y="7997190"/>
                  </a:lnTo>
                  <a:lnTo>
                    <a:pt x="0" y="7997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CROSS VALIDATION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67907" y="4053840"/>
            <a:ext cx="6404752" cy="262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This is the simplest Cross Validation technique whereby data is split into k times into different Test-Train splits always preserving the length of each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70645" y="3316465"/>
            <a:ext cx="10483757" cy="5307263"/>
            <a:chOff x="0" y="0"/>
            <a:chExt cx="13978343" cy="70763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78382" cy="7076313"/>
            </a:xfrm>
            <a:custGeom>
              <a:avLst/>
              <a:gdLst/>
              <a:ahLst/>
              <a:cxnLst/>
              <a:rect l="l" t="t" r="r" b="b"/>
              <a:pathLst>
                <a:path w="13978382" h="7076313">
                  <a:moveTo>
                    <a:pt x="0" y="0"/>
                  </a:moveTo>
                  <a:lnTo>
                    <a:pt x="13978382" y="0"/>
                  </a:lnTo>
                  <a:lnTo>
                    <a:pt x="13978382" y="7076313"/>
                  </a:lnTo>
                  <a:lnTo>
                    <a:pt x="0" y="7076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23" r="-623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CROSS VALIDATION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67907" y="4053840"/>
            <a:ext cx="6404752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Performing a shuffled split further ensures more randomness is created when performing the split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9876" y="3316465"/>
            <a:ext cx="10614526" cy="5307263"/>
            <a:chOff x="0" y="0"/>
            <a:chExt cx="14152701" cy="70763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52753" cy="7076313"/>
            </a:xfrm>
            <a:custGeom>
              <a:avLst/>
              <a:gdLst/>
              <a:ahLst/>
              <a:cxnLst/>
              <a:rect l="l" t="t" r="r" b="b"/>
              <a:pathLst>
                <a:path w="14152753" h="7076313">
                  <a:moveTo>
                    <a:pt x="0" y="0"/>
                  </a:moveTo>
                  <a:lnTo>
                    <a:pt x="14152753" y="0"/>
                  </a:lnTo>
                  <a:lnTo>
                    <a:pt x="14152753" y="7076313"/>
                  </a:lnTo>
                  <a:lnTo>
                    <a:pt x="0" y="7076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4000" y="2424788"/>
            <a:ext cx="6404752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Shuffle Split Cross Validation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CROSS VALIDATION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67907" y="4053840"/>
            <a:ext cx="6404752" cy="315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Whenever you have a severe class imbalance you may want to perform stratified sampling: you create your splits always preserving the same ratio of each class types (1/10)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2424788"/>
            <a:ext cx="6404752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Stratified KFold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39876" y="3318233"/>
            <a:ext cx="10614526" cy="5307263"/>
            <a:chOff x="0" y="0"/>
            <a:chExt cx="14152701" cy="70763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2753" cy="7076313"/>
            </a:xfrm>
            <a:custGeom>
              <a:avLst/>
              <a:gdLst/>
              <a:ahLst/>
              <a:cxnLst/>
              <a:rect l="l" t="t" r="r" b="b"/>
              <a:pathLst>
                <a:path w="14152753" h="7076313">
                  <a:moveTo>
                    <a:pt x="0" y="0"/>
                  </a:moveTo>
                  <a:lnTo>
                    <a:pt x="14152753" y="0"/>
                  </a:lnTo>
                  <a:lnTo>
                    <a:pt x="14152753" y="7076313"/>
                  </a:lnTo>
                  <a:lnTo>
                    <a:pt x="0" y="7076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CROSS VALIDATION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424788"/>
            <a:ext cx="12036389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How about the train-testing process for time series data?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Consider the problem if we used K-Fold 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4492124"/>
            <a:ext cx="10483757" cy="5307263"/>
            <a:chOff x="0" y="0"/>
            <a:chExt cx="13978343" cy="70763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78382" cy="7076313"/>
            </a:xfrm>
            <a:custGeom>
              <a:avLst/>
              <a:gdLst/>
              <a:ahLst/>
              <a:cxnLst/>
              <a:rect l="l" t="t" r="r" b="b"/>
              <a:pathLst>
                <a:path w="13978382" h="7076313">
                  <a:moveTo>
                    <a:pt x="0" y="0"/>
                  </a:moveTo>
                  <a:lnTo>
                    <a:pt x="13978382" y="0"/>
                  </a:lnTo>
                  <a:lnTo>
                    <a:pt x="13978382" y="7076313"/>
                  </a:lnTo>
                  <a:lnTo>
                    <a:pt x="0" y="7076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23" r="-623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40256" y="-7700543"/>
            <a:ext cx="13680561" cy="27052199"/>
            <a:chOff x="0" y="0"/>
            <a:chExt cx="6445103" cy="127446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5"/>
              <a:stretch>
                <a:fillRect l="-74205" r="-17733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639876" y="3318233"/>
            <a:ext cx="10614526" cy="5307263"/>
            <a:chOff x="0" y="0"/>
            <a:chExt cx="14152701" cy="70763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52753" cy="7076313"/>
            </a:xfrm>
            <a:custGeom>
              <a:avLst/>
              <a:gdLst/>
              <a:ahLst/>
              <a:cxnLst/>
              <a:rect l="l" t="t" r="r" b="b"/>
              <a:pathLst>
                <a:path w="14152753" h="7076313">
                  <a:moveTo>
                    <a:pt x="0" y="0"/>
                  </a:moveTo>
                  <a:lnTo>
                    <a:pt x="14152753" y="0"/>
                  </a:lnTo>
                  <a:lnTo>
                    <a:pt x="14152753" y="7076313"/>
                  </a:lnTo>
                  <a:lnTo>
                    <a:pt x="0" y="7076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" r="-28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CROSS VALIDATION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67907" y="4053840"/>
            <a:ext cx="6404752" cy="262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Super common mistake that I see in using Time Series Data is to use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from the future</a:t>
            </a:r>
            <a:r>
              <a:rPr lang="en-US" sz="3000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 to build a model to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predict the past!!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2424788"/>
            <a:ext cx="11621426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How about the train-testing process for time series data?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8715375" y="0"/>
            <a:ext cx="9572625" cy="10287000"/>
          </a:xfrm>
          <a:custGeom>
            <a:avLst/>
            <a:gdLst/>
            <a:ahLst/>
            <a:cxnLst/>
            <a:rect l="l" t="t" r="r" b="b"/>
            <a:pathLst>
              <a:path w="9572625" h="10287000">
                <a:moveTo>
                  <a:pt x="0" y="0"/>
                </a:moveTo>
                <a:lnTo>
                  <a:pt x="9572625" y="0"/>
                </a:lnTo>
                <a:lnTo>
                  <a:pt x="95726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62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Freeform 4"/>
          <p:cNvSpPr/>
          <p:nvPr/>
        </p:nvSpPr>
        <p:spPr>
          <a:xfrm>
            <a:off x="8715375" y="0"/>
            <a:ext cx="12352120" cy="10287000"/>
          </a:xfrm>
          <a:custGeom>
            <a:avLst/>
            <a:gdLst/>
            <a:ahLst/>
            <a:cxnLst/>
            <a:rect l="l" t="t" r="r" b="b"/>
            <a:pathLst>
              <a:path w="12352120" h="1028700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00" r="-1250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Freeform 5"/>
          <p:cNvSpPr/>
          <p:nvPr/>
        </p:nvSpPr>
        <p:spPr>
          <a:xfrm>
            <a:off x="8715375" y="0"/>
            <a:ext cx="9572625" cy="10287000"/>
          </a:xfrm>
          <a:custGeom>
            <a:avLst/>
            <a:gdLst/>
            <a:ahLst/>
            <a:cxnLst/>
            <a:rect l="l" t="t" r="r" b="b"/>
            <a:pathLst>
              <a:path w="9572625" h="10287000">
                <a:moveTo>
                  <a:pt x="0" y="0"/>
                </a:moveTo>
                <a:lnTo>
                  <a:pt x="9572625" y="0"/>
                </a:lnTo>
                <a:lnTo>
                  <a:pt x="95726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522" r="-45522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800995"/>
            <a:ext cx="762000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Macintosh PowerPoint</Application>
  <PresentationFormat>Custom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Quicksand Bold</vt:lpstr>
      <vt:lpstr>Poppins Bold</vt:lpstr>
      <vt:lpstr>Calibri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João Rocha Melo</cp:lastModifiedBy>
  <cp:revision>2</cp:revision>
  <dcterms:created xsi:type="dcterms:W3CDTF">2006-08-16T00:00:00Z</dcterms:created>
  <dcterms:modified xsi:type="dcterms:W3CDTF">2024-08-13T14:42:04Z</dcterms:modified>
  <dc:identifier>DAGNevjx4Nw</dc:identifier>
</cp:coreProperties>
</file>